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370" y="5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47472"/>
            <a:ext cx="10972800" cy="658368"/>
          </a:xfrm>
          <a:prstGeom prst="rect">
            <a:avLst/>
          </a:prstGeom>
          <a:noFill/>
        </p:spPr>
        <p:txBody>
          <a:bodyPr wrap="square">
            <a:spAutoFit/>
          </a:bodyPr>
          <a:lstStyle/>
          <a:p>
            <a:pPr>
              <a:defRPr sz="2600" b="1">
                <a:solidFill>
                  <a:srgbClr val="0B365D"/>
                </a:solidFill>
              </a:defRPr>
            </a:pPr>
            <a:r>
              <a:t>Pennsylvania Consumer Rights &amp; Required Consumer Information</a:t>
            </a:r>
          </a:p>
        </p:txBody>
      </p:sp>
      <p:sp>
        <p:nvSpPr>
          <p:cNvPr id="3" name="TextBox 2"/>
          <p:cNvSpPr txBox="1"/>
          <p:nvPr/>
        </p:nvSpPr>
        <p:spPr>
          <a:xfrm>
            <a:off x="777240" y="1234440"/>
            <a:ext cx="10698480" cy="4526280"/>
          </a:xfrm>
          <a:prstGeom prst="rect">
            <a:avLst/>
          </a:prstGeom>
          <a:noFill/>
        </p:spPr>
        <p:txBody>
          <a:bodyPr wrap="square">
            <a:spAutoFit/>
          </a:bodyPr>
          <a:lstStyle/>
          <a:p>
            <a:pPr>
              <a:spcAft>
                <a:spcPts val="800"/>
              </a:spcAft>
              <a:defRPr sz="1720"/>
            </a:pPr>
            <a:r>
              <a:t>Educational training for Pennsylvania home care agency leaders.</a:t>
            </a:r>
          </a:p>
          <a:p>
            <a:pPr>
              <a:spcAft>
                <a:spcPts val="800"/>
              </a:spcAft>
              <a:defRPr sz="1720"/>
            </a:pPr>
            <a:r>
              <a:t>Primary authority: 28 Pa. Code § 611.57.</a:t>
            </a:r>
          </a:p>
          <a:p>
            <a:pPr>
              <a:spcAft>
                <a:spcPts val="800"/>
              </a:spcAft>
              <a:defRPr sz="1720"/>
            </a:pPr>
            <a:r>
              <a:t>This Council resource does not provide an admission packet, service agreement, consumer-rights form, disclosure template, termination notice, policy/procedure, or complete consumer-documentation system.</a:t>
            </a:r>
          </a:p>
        </p:txBody>
      </p:sp>
      <p:sp>
        <p:nvSpPr>
          <p:cNvPr id="4" name="TextBox 3"/>
          <p:cNvSpPr txBox="1"/>
          <p:nvPr/>
        </p:nvSpPr>
        <p:spPr>
          <a:xfrm>
            <a:off x="713232" y="5897880"/>
            <a:ext cx="10789920" cy="384048"/>
          </a:xfrm>
          <a:prstGeom prst="rect">
            <a:avLst/>
          </a:prstGeom>
          <a:noFill/>
        </p:spPr>
        <p:txBody>
          <a:bodyPr wrap="square">
            <a:spAutoFit/>
          </a:bodyPr>
          <a:lstStyle/>
          <a:p>
            <a:pPr>
              <a:defRPr sz="800" b="0">
                <a:solidFill>
                  <a:srgbClr val="666666"/>
                </a:solidFill>
              </a:defRPr>
            </a:pPr>
            <a:r>
              <a:t>Source: 28 Pa. Code § 611.57; PA Department of Health Home Care Regulations</a:t>
            </a:r>
          </a:p>
        </p:txBody>
      </p:sp>
      <p:sp>
        <p:nvSpPr>
          <p:cNvPr id="5" name="Rectangle 4"/>
          <p:cNvSpPr/>
          <p:nvPr/>
        </p:nvSpPr>
        <p:spPr>
          <a:xfrm>
            <a:off x="0" y="6510528"/>
            <a:ext cx="12191695" cy="347472"/>
          </a:xfrm>
          <a:prstGeom prst="rect">
            <a:avLst/>
          </a:prstGeom>
          <a:solidFill>
            <a:srgbClr val="0B3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11480" y="6547104"/>
            <a:ext cx="11247120" cy="182880"/>
          </a:xfrm>
          <a:prstGeom prst="rect">
            <a:avLst/>
          </a:prstGeom>
          <a:noFill/>
        </p:spPr>
        <p:txBody>
          <a:bodyPr wrap="square">
            <a:spAutoFit/>
          </a:bodyPr>
          <a:lstStyle/>
          <a:p>
            <a:pPr>
              <a:defRPr sz="800" b="0">
                <a:solidFill>
                  <a:srgbClr val="FFFFFF"/>
                </a:solidFill>
              </a:defRPr>
            </a:pPr>
            <a:r>
              <a:t>HOME CARE COUNCIL OF PA - MEMBER RESOURCE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47472"/>
            <a:ext cx="10972800" cy="658368"/>
          </a:xfrm>
          <a:prstGeom prst="rect">
            <a:avLst/>
          </a:prstGeom>
          <a:noFill/>
        </p:spPr>
        <p:txBody>
          <a:bodyPr wrap="square">
            <a:spAutoFit/>
          </a:bodyPr>
          <a:lstStyle/>
          <a:p>
            <a:pPr>
              <a:defRPr sz="2600" b="1">
                <a:solidFill>
                  <a:srgbClr val="0B365D"/>
                </a:solidFill>
              </a:defRPr>
            </a:pPr>
            <a:r>
              <a:t>Consumer Participation &amp; Reasonable Accommodation</a:t>
            </a:r>
          </a:p>
        </p:txBody>
      </p:sp>
      <p:sp>
        <p:nvSpPr>
          <p:cNvPr id="3" name="TextBox 2"/>
          <p:cNvSpPr txBox="1"/>
          <p:nvPr/>
        </p:nvSpPr>
        <p:spPr>
          <a:xfrm>
            <a:off x="777240" y="1234440"/>
            <a:ext cx="10698480" cy="4526280"/>
          </a:xfrm>
          <a:prstGeom prst="rect">
            <a:avLst/>
          </a:prstGeom>
          <a:noFill/>
        </p:spPr>
        <p:txBody>
          <a:bodyPr wrap="square">
            <a:spAutoFit/>
          </a:bodyPr>
          <a:lstStyle/>
          <a:p>
            <a:pPr>
              <a:spcAft>
                <a:spcPts val="800"/>
              </a:spcAft>
              <a:defRPr sz="1720"/>
            </a:pPr>
            <a:r>
              <a:t>Consumers have the right to be involved in the service planning process.</a:t>
            </a:r>
          </a:p>
          <a:p>
            <a:pPr>
              <a:spcAft>
                <a:spcPts val="800"/>
              </a:spcAft>
              <a:defRPr sz="1720"/>
            </a:pPr>
            <a:r>
              <a:t>Consumers have the right to receive services with reasonable accommodation of individual needs and preferences.</a:t>
            </a:r>
          </a:p>
          <a:p>
            <a:pPr>
              <a:spcAft>
                <a:spcPts val="800"/>
              </a:spcAft>
              <a:defRPr sz="1720"/>
            </a:pPr>
            <a:r>
              <a:t>The regulation provides an exception where the health and safety of the direct care worker is at risk.</a:t>
            </a:r>
          </a:p>
        </p:txBody>
      </p:sp>
      <p:sp>
        <p:nvSpPr>
          <p:cNvPr id="4" name="TextBox 3"/>
          <p:cNvSpPr txBox="1"/>
          <p:nvPr/>
        </p:nvSpPr>
        <p:spPr>
          <a:xfrm>
            <a:off x="713232" y="5897880"/>
            <a:ext cx="10789920" cy="384048"/>
          </a:xfrm>
          <a:prstGeom prst="rect">
            <a:avLst/>
          </a:prstGeom>
          <a:noFill/>
        </p:spPr>
        <p:txBody>
          <a:bodyPr wrap="square">
            <a:spAutoFit/>
          </a:bodyPr>
          <a:lstStyle/>
          <a:p>
            <a:pPr>
              <a:defRPr sz="800" b="0">
                <a:solidFill>
                  <a:srgbClr val="666666"/>
                </a:solidFill>
              </a:defRPr>
            </a:pPr>
            <a:r>
              <a:t>Source: 28 Pa. Code § 611.57(a)(1)</a:t>
            </a:r>
          </a:p>
        </p:txBody>
      </p:sp>
      <p:sp>
        <p:nvSpPr>
          <p:cNvPr id="5" name="Rectangle 4"/>
          <p:cNvSpPr/>
          <p:nvPr/>
        </p:nvSpPr>
        <p:spPr>
          <a:xfrm>
            <a:off x="0" y="6510528"/>
            <a:ext cx="12191695" cy="347472"/>
          </a:xfrm>
          <a:prstGeom prst="rect">
            <a:avLst/>
          </a:prstGeom>
          <a:solidFill>
            <a:srgbClr val="0B3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11480" y="6547104"/>
            <a:ext cx="11247120" cy="182880"/>
          </a:xfrm>
          <a:prstGeom prst="rect">
            <a:avLst/>
          </a:prstGeom>
          <a:noFill/>
        </p:spPr>
        <p:txBody>
          <a:bodyPr wrap="square">
            <a:spAutoFit/>
          </a:bodyPr>
          <a:lstStyle/>
          <a:p>
            <a:pPr>
              <a:defRPr sz="800" b="0">
                <a:solidFill>
                  <a:srgbClr val="FFFFFF"/>
                </a:solidFill>
              </a:defRPr>
            </a:pPr>
            <a:r>
              <a:t>HOME CARE COUNCIL OF PA - MEMBER RESOURCE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47472"/>
            <a:ext cx="10972800" cy="658368"/>
          </a:xfrm>
          <a:prstGeom prst="rect">
            <a:avLst/>
          </a:prstGeom>
          <a:noFill/>
        </p:spPr>
        <p:txBody>
          <a:bodyPr wrap="square">
            <a:spAutoFit/>
          </a:bodyPr>
          <a:lstStyle/>
          <a:p>
            <a:pPr>
              <a:defRPr sz="2600" b="1">
                <a:solidFill>
                  <a:srgbClr val="0B365D"/>
                </a:solidFill>
              </a:defRPr>
            </a:pPr>
            <a:r>
              <a:t>Termination of Services</a:t>
            </a:r>
          </a:p>
        </p:txBody>
      </p:sp>
      <p:sp>
        <p:nvSpPr>
          <p:cNvPr id="3" name="TextBox 2"/>
          <p:cNvSpPr txBox="1"/>
          <p:nvPr/>
        </p:nvSpPr>
        <p:spPr>
          <a:xfrm>
            <a:off x="777240" y="1234440"/>
            <a:ext cx="10698480" cy="4526280"/>
          </a:xfrm>
          <a:prstGeom prst="rect">
            <a:avLst/>
          </a:prstGeom>
          <a:noFill/>
        </p:spPr>
        <p:txBody>
          <a:bodyPr wrap="square">
            <a:spAutoFit/>
          </a:bodyPr>
          <a:lstStyle/>
          <a:p>
            <a:pPr>
              <a:spcAft>
                <a:spcPts val="800"/>
              </a:spcAft>
              <a:defRPr sz="1720"/>
            </a:pPr>
            <a:r>
              <a:t>Consumers have the right to at least 10 calendar days advance written notice of the HCA/HCR's intent to terminate services.</a:t>
            </a:r>
          </a:p>
          <a:p>
            <a:pPr>
              <a:spcAft>
                <a:spcPts val="800"/>
              </a:spcAft>
              <a:defRPr sz="1720"/>
            </a:pPr>
            <a:r>
              <a:t>Less than 10 days advance written notice may be provided if the consumer failed to pay despite notice and is more than 14 days in arrears.</a:t>
            </a:r>
          </a:p>
          <a:p>
            <a:pPr>
              <a:spcAft>
                <a:spcPts val="800"/>
              </a:spcAft>
              <a:defRPr sz="1720"/>
            </a:pPr>
            <a:r>
              <a:t>Less than 10 days advance written notice may also be provided if the health and welfare of the direct care worker is at risk.</a:t>
            </a:r>
          </a:p>
        </p:txBody>
      </p:sp>
      <p:sp>
        <p:nvSpPr>
          <p:cNvPr id="4" name="TextBox 3"/>
          <p:cNvSpPr txBox="1"/>
          <p:nvPr/>
        </p:nvSpPr>
        <p:spPr>
          <a:xfrm>
            <a:off x="713232" y="5897880"/>
            <a:ext cx="10789920" cy="384048"/>
          </a:xfrm>
          <a:prstGeom prst="rect">
            <a:avLst/>
          </a:prstGeom>
          <a:noFill/>
        </p:spPr>
        <p:txBody>
          <a:bodyPr wrap="square">
            <a:spAutoFit/>
          </a:bodyPr>
          <a:lstStyle/>
          <a:p>
            <a:pPr>
              <a:defRPr sz="800" b="0">
                <a:solidFill>
                  <a:srgbClr val="666666"/>
                </a:solidFill>
              </a:defRPr>
            </a:pPr>
            <a:r>
              <a:t>Source: 28 Pa. Code § 611.57(a)(2)</a:t>
            </a:r>
          </a:p>
        </p:txBody>
      </p:sp>
      <p:sp>
        <p:nvSpPr>
          <p:cNvPr id="5" name="Rectangle 4"/>
          <p:cNvSpPr/>
          <p:nvPr/>
        </p:nvSpPr>
        <p:spPr>
          <a:xfrm>
            <a:off x="0" y="6510528"/>
            <a:ext cx="12191695" cy="347472"/>
          </a:xfrm>
          <a:prstGeom prst="rect">
            <a:avLst/>
          </a:prstGeom>
          <a:solidFill>
            <a:srgbClr val="0B3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11480" y="6547104"/>
            <a:ext cx="11247120" cy="182880"/>
          </a:xfrm>
          <a:prstGeom prst="rect">
            <a:avLst/>
          </a:prstGeom>
          <a:noFill/>
        </p:spPr>
        <p:txBody>
          <a:bodyPr wrap="square">
            <a:spAutoFit/>
          </a:bodyPr>
          <a:lstStyle/>
          <a:p>
            <a:pPr>
              <a:defRPr sz="800" b="0">
                <a:solidFill>
                  <a:srgbClr val="FFFFFF"/>
                </a:solidFill>
              </a:defRPr>
            </a:pPr>
            <a:r>
              <a:t>HOME CARE COUNCIL OF PA - MEMBER RESOURCE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47472"/>
            <a:ext cx="10972800" cy="658368"/>
          </a:xfrm>
          <a:prstGeom prst="rect">
            <a:avLst/>
          </a:prstGeom>
          <a:noFill/>
        </p:spPr>
        <p:txBody>
          <a:bodyPr wrap="square">
            <a:spAutoFit/>
          </a:bodyPr>
          <a:lstStyle/>
          <a:p>
            <a:pPr>
              <a:defRPr sz="2600" b="1">
                <a:solidFill>
                  <a:srgbClr val="0B365D"/>
                </a:solidFill>
              </a:defRPr>
            </a:pPr>
            <a:r>
              <a:t>Prohibited Practices</a:t>
            </a:r>
          </a:p>
        </p:txBody>
      </p:sp>
      <p:sp>
        <p:nvSpPr>
          <p:cNvPr id="3" name="TextBox 2"/>
          <p:cNvSpPr txBox="1"/>
          <p:nvPr/>
        </p:nvSpPr>
        <p:spPr>
          <a:xfrm>
            <a:off x="777240" y="1234440"/>
            <a:ext cx="10698480" cy="4526280"/>
          </a:xfrm>
          <a:prstGeom prst="rect">
            <a:avLst/>
          </a:prstGeom>
          <a:noFill/>
        </p:spPr>
        <p:txBody>
          <a:bodyPr wrap="square">
            <a:spAutoFit/>
          </a:bodyPr>
          <a:lstStyle/>
          <a:p>
            <a:pPr>
              <a:spcAft>
                <a:spcPts val="800"/>
              </a:spcAft>
              <a:defRPr sz="1720"/>
            </a:pPr>
            <a:r>
              <a:t>No individual, as a result of affiliation with the HCA/HCR, may assume power of attorney or guardianship over a consumer using that HCA/HCR's services.</a:t>
            </a:r>
          </a:p>
          <a:p>
            <a:pPr>
              <a:spcAft>
                <a:spcPts val="800"/>
              </a:spcAft>
              <a:defRPr sz="1720"/>
            </a:pPr>
            <a:r>
              <a:t>The HCA/HCR may not require a consumer to endorse checks over to the agency or registry.</a:t>
            </a:r>
          </a:p>
        </p:txBody>
      </p:sp>
      <p:sp>
        <p:nvSpPr>
          <p:cNvPr id="4" name="TextBox 3"/>
          <p:cNvSpPr txBox="1"/>
          <p:nvPr/>
        </p:nvSpPr>
        <p:spPr>
          <a:xfrm>
            <a:off x="713232" y="5897880"/>
            <a:ext cx="10789920" cy="384048"/>
          </a:xfrm>
          <a:prstGeom prst="rect">
            <a:avLst/>
          </a:prstGeom>
          <a:noFill/>
        </p:spPr>
        <p:txBody>
          <a:bodyPr wrap="square">
            <a:spAutoFit/>
          </a:bodyPr>
          <a:lstStyle/>
          <a:p>
            <a:pPr>
              <a:defRPr sz="800" b="0">
                <a:solidFill>
                  <a:srgbClr val="666666"/>
                </a:solidFill>
              </a:defRPr>
            </a:pPr>
            <a:r>
              <a:t>Source: 28 Pa. Code § 611.57(b)</a:t>
            </a:r>
          </a:p>
        </p:txBody>
      </p:sp>
      <p:sp>
        <p:nvSpPr>
          <p:cNvPr id="5" name="Rectangle 4"/>
          <p:cNvSpPr/>
          <p:nvPr/>
        </p:nvSpPr>
        <p:spPr>
          <a:xfrm>
            <a:off x="0" y="6510528"/>
            <a:ext cx="12191695" cy="347472"/>
          </a:xfrm>
          <a:prstGeom prst="rect">
            <a:avLst/>
          </a:prstGeom>
          <a:solidFill>
            <a:srgbClr val="0B3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11480" y="6547104"/>
            <a:ext cx="11247120" cy="182880"/>
          </a:xfrm>
          <a:prstGeom prst="rect">
            <a:avLst/>
          </a:prstGeom>
          <a:noFill/>
        </p:spPr>
        <p:txBody>
          <a:bodyPr wrap="square">
            <a:spAutoFit/>
          </a:bodyPr>
          <a:lstStyle/>
          <a:p>
            <a:pPr>
              <a:defRPr sz="800" b="0">
                <a:solidFill>
                  <a:srgbClr val="FFFFFF"/>
                </a:solidFill>
              </a:defRPr>
            </a:pPr>
            <a:r>
              <a:t>HOME CARE COUNCIL OF PA - MEMBER RESOURCE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47472"/>
            <a:ext cx="10972800" cy="658368"/>
          </a:xfrm>
          <a:prstGeom prst="rect">
            <a:avLst/>
          </a:prstGeom>
          <a:noFill/>
        </p:spPr>
        <p:txBody>
          <a:bodyPr wrap="square">
            <a:spAutoFit/>
          </a:bodyPr>
          <a:lstStyle/>
          <a:p>
            <a:pPr>
              <a:defRPr sz="2600" b="1">
                <a:solidFill>
                  <a:srgbClr val="0B365D"/>
                </a:solidFill>
              </a:defRPr>
            </a:pPr>
            <a:r>
              <a:t>Required Pre-Service Information Packet</a:t>
            </a:r>
          </a:p>
        </p:txBody>
      </p:sp>
      <p:sp>
        <p:nvSpPr>
          <p:cNvPr id="3" name="TextBox 2"/>
          <p:cNvSpPr txBox="1"/>
          <p:nvPr/>
        </p:nvSpPr>
        <p:spPr>
          <a:xfrm>
            <a:off x="777240" y="1234440"/>
            <a:ext cx="10698480" cy="4526280"/>
          </a:xfrm>
          <a:prstGeom prst="rect">
            <a:avLst/>
          </a:prstGeom>
          <a:noFill/>
        </p:spPr>
        <p:txBody>
          <a:bodyPr wrap="square">
            <a:spAutoFit/>
          </a:bodyPr>
          <a:lstStyle/>
          <a:p>
            <a:pPr>
              <a:spcAft>
                <a:spcPts val="800"/>
              </a:spcAft>
              <a:defRPr sz="1720"/>
            </a:pPr>
            <a:r>
              <a:t>Before services begin, the HCA/HCR must provide an information packet to the consumer, legal representative, or responsible family member.</a:t>
            </a:r>
          </a:p>
          <a:p>
            <a:pPr>
              <a:spcAft>
                <a:spcPts val="800"/>
              </a:spcAft>
              <a:defRPr sz="1720"/>
            </a:pPr>
            <a:r>
              <a:t>The information must be in a form that is easily read and understood.</a:t>
            </a:r>
          </a:p>
          <a:p>
            <a:pPr>
              <a:spcAft>
                <a:spcPts val="800"/>
              </a:spcAft>
              <a:defRPr sz="1720"/>
            </a:pPr>
            <a:r>
              <a:t>The packet must identify the services to be provided and the direct care worker who will provide them.</a:t>
            </a:r>
          </a:p>
          <a:p>
            <a:pPr>
              <a:spcAft>
                <a:spcPts val="800"/>
              </a:spcAft>
              <a:defRPr sz="1720"/>
            </a:pPr>
            <a:r>
              <a:t>It must state service hours and fees/total costs on an hourly or weekly basis.</a:t>
            </a:r>
          </a:p>
        </p:txBody>
      </p:sp>
      <p:sp>
        <p:nvSpPr>
          <p:cNvPr id="4" name="TextBox 3"/>
          <p:cNvSpPr txBox="1"/>
          <p:nvPr/>
        </p:nvSpPr>
        <p:spPr>
          <a:xfrm>
            <a:off x="713232" y="5897880"/>
            <a:ext cx="10789920" cy="384048"/>
          </a:xfrm>
          <a:prstGeom prst="rect">
            <a:avLst/>
          </a:prstGeom>
          <a:noFill/>
        </p:spPr>
        <p:txBody>
          <a:bodyPr wrap="square">
            <a:spAutoFit/>
          </a:bodyPr>
          <a:lstStyle/>
          <a:p>
            <a:pPr>
              <a:defRPr sz="800" b="0">
                <a:solidFill>
                  <a:srgbClr val="666666"/>
                </a:solidFill>
              </a:defRPr>
            </a:pPr>
            <a:r>
              <a:t>Source: 28 Pa. Code § 611.57(c)(1)-(3)</a:t>
            </a:r>
          </a:p>
        </p:txBody>
      </p:sp>
      <p:sp>
        <p:nvSpPr>
          <p:cNvPr id="5" name="Rectangle 4"/>
          <p:cNvSpPr/>
          <p:nvPr/>
        </p:nvSpPr>
        <p:spPr>
          <a:xfrm>
            <a:off x="0" y="6510528"/>
            <a:ext cx="12191695" cy="347472"/>
          </a:xfrm>
          <a:prstGeom prst="rect">
            <a:avLst/>
          </a:prstGeom>
          <a:solidFill>
            <a:srgbClr val="0B3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11480" y="6547104"/>
            <a:ext cx="11247120" cy="182880"/>
          </a:xfrm>
          <a:prstGeom prst="rect">
            <a:avLst/>
          </a:prstGeom>
          <a:noFill/>
        </p:spPr>
        <p:txBody>
          <a:bodyPr wrap="square">
            <a:spAutoFit/>
          </a:bodyPr>
          <a:lstStyle/>
          <a:p>
            <a:pPr>
              <a:defRPr sz="800" b="0">
                <a:solidFill>
                  <a:srgbClr val="FFFFFF"/>
                </a:solidFill>
              </a:defRPr>
            </a:pPr>
            <a:r>
              <a:t>HOME CARE COUNCIL OF PA - MEMBER RESOURCE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47472"/>
            <a:ext cx="10972800" cy="658368"/>
          </a:xfrm>
          <a:prstGeom prst="rect">
            <a:avLst/>
          </a:prstGeom>
          <a:noFill/>
        </p:spPr>
        <p:txBody>
          <a:bodyPr wrap="square">
            <a:spAutoFit/>
          </a:bodyPr>
          <a:lstStyle/>
          <a:p>
            <a:pPr>
              <a:defRPr sz="2600" b="1">
                <a:solidFill>
                  <a:srgbClr val="0B365D"/>
                </a:solidFill>
              </a:defRPr>
            </a:pPr>
            <a:r>
              <a:t>Department &amp; Ombudsman Information</a:t>
            </a:r>
          </a:p>
        </p:txBody>
      </p:sp>
      <p:sp>
        <p:nvSpPr>
          <p:cNvPr id="3" name="TextBox 2"/>
          <p:cNvSpPr txBox="1"/>
          <p:nvPr/>
        </p:nvSpPr>
        <p:spPr>
          <a:xfrm>
            <a:off x="777240" y="1234440"/>
            <a:ext cx="10698480" cy="4526280"/>
          </a:xfrm>
          <a:prstGeom prst="rect">
            <a:avLst/>
          </a:prstGeom>
          <a:noFill/>
        </p:spPr>
        <p:txBody>
          <a:bodyPr wrap="square">
            <a:spAutoFit/>
          </a:bodyPr>
          <a:lstStyle/>
          <a:p>
            <a:pPr>
              <a:spcAft>
                <a:spcPts val="800"/>
              </a:spcAft>
              <a:defRPr sz="1720"/>
            </a:pPr>
            <a:r>
              <a:t>The packet must explain who to contact at the Department for HCA/HCR licensure requirements and compliance information about a particular HCA/HCR.</a:t>
            </a:r>
          </a:p>
          <a:p>
            <a:pPr>
              <a:spcAft>
                <a:spcPts val="800"/>
              </a:spcAft>
              <a:defRPr sz="1720"/>
            </a:pPr>
            <a:r>
              <a:t>It must include the Department complaint hotline and the telephone number of the Ombudsman Program located with the local Area Agency on Aging (AAA).</a:t>
            </a:r>
          </a:p>
          <a:p>
            <a:pPr>
              <a:spcAft>
                <a:spcPts val="800"/>
              </a:spcAft>
              <a:defRPr sz="1720"/>
            </a:pPr>
            <a:r>
              <a:t>IMPORTANT: official Commonwealth sources currently conflict on the printed hotline number: the codified § 611.57 page displays 1-866-826-3644, while current 2026 DOH HCA/HCR survey findings quote 1-800-254-5164.</a:t>
            </a:r>
          </a:p>
          <a:p>
            <a:pPr>
              <a:spcAft>
                <a:spcPts val="800"/>
              </a:spcAft>
              <a:defRPr sz="1720"/>
            </a:pPr>
            <a:r>
              <a:t>Because of that conflict, this Council training does not designate either number as the single verified current hotline. Agencies should verify the current DOH complaint contact before publishing or revising consumer materials.</a:t>
            </a:r>
          </a:p>
        </p:txBody>
      </p:sp>
      <p:sp>
        <p:nvSpPr>
          <p:cNvPr id="4" name="TextBox 3"/>
          <p:cNvSpPr txBox="1"/>
          <p:nvPr/>
        </p:nvSpPr>
        <p:spPr>
          <a:xfrm>
            <a:off x="713232" y="5897880"/>
            <a:ext cx="10789920" cy="384048"/>
          </a:xfrm>
          <a:prstGeom prst="rect">
            <a:avLst/>
          </a:prstGeom>
          <a:noFill/>
        </p:spPr>
        <p:txBody>
          <a:bodyPr wrap="square">
            <a:spAutoFit/>
          </a:bodyPr>
          <a:lstStyle/>
          <a:p>
            <a:pPr>
              <a:defRPr sz="800" b="0">
                <a:solidFill>
                  <a:srgbClr val="666666"/>
                </a:solidFill>
              </a:defRPr>
            </a:pPr>
            <a:r>
              <a:t>Source: 28 Pa. Code § 611.57(c)(4)-(5); PA DOH 2026 HCA/HCR survey findings</a:t>
            </a:r>
          </a:p>
        </p:txBody>
      </p:sp>
      <p:sp>
        <p:nvSpPr>
          <p:cNvPr id="5" name="Rectangle 4"/>
          <p:cNvSpPr/>
          <p:nvPr/>
        </p:nvSpPr>
        <p:spPr>
          <a:xfrm>
            <a:off x="0" y="6510528"/>
            <a:ext cx="12191695" cy="347472"/>
          </a:xfrm>
          <a:prstGeom prst="rect">
            <a:avLst/>
          </a:prstGeom>
          <a:solidFill>
            <a:srgbClr val="0B3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11480" y="6547104"/>
            <a:ext cx="11247120" cy="182880"/>
          </a:xfrm>
          <a:prstGeom prst="rect">
            <a:avLst/>
          </a:prstGeom>
          <a:noFill/>
        </p:spPr>
        <p:txBody>
          <a:bodyPr wrap="square">
            <a:spAutoFit/>
          </a:bodyPr>
          <a:lstStyle/>
          <a:p>
            <a:pPr>
              <a:defRPr sz="800" b="0">
                <a:solidFill>
                  <a:srgbClr val="FFFFFF"/>
                </a:solidFill>
              </a:defRPr>
            </a:pPr>
            <a:r>
              <a:t>HOME CARE COUNCIL OF PA - MEMBER RESOURCE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47472"/>
            <a:ext cx="10972800" cy="658368"/>
          </a:xfrm>
          <a:prstGeom prst="rect">
            <a:avLst/>
          </a:prstGeom>
          <a:noFill/>
        </p:spPr>
        <p:txBody>
          <a:bodyPr wrap="square">
            <a:spAutoFit/>
          </a:bodyPr>
          <a:lstStyle/>
          <a:p>
            <a:pPr>
              <a:defRPr sz="2600" b="1">
                <a:solidFill>
                  <a:srgbClr val="0B365D"/>
                </a:solidFill>
              </a:defRPr>
            </a:pPr>
            <a:r>
              <a:t>Direct Care Worker Competency Information</a:t>
            </a:r>
          </a:p>
        </p:txBody>
      </p:sp>
      <p:sp>
        <p:nvSpPr>
          <p:cNvPr id="3" name="TextBox 2"/>
          <p:cNvSpPr txBox="1"/>
          <p:nvPr/>
        </p:nvSpPr>
        <p:spPr>
          <a:xfrm>
            <a:off x="777240" y="1234440"/>
            <a:ext cx="10698480" cy="4526280"/>
          </a:xfrm>
          <a:prstGeom prst="rect">
            <a:avLst/>
          </a:prstGeom>
          <a:noFill/>
        </p:spPr>
        <p:txBody>
          <a:bodyPr wrap="square">
            <a:spAutoFit/>
          </a:bodyPr>
          <a:lstStyle/>
          <a:p>
            <a:pPr>
              <a:spcAft>
                <a:spcPts val="800"/>
              </a:spcAft>
              <a:defRPr sz="1720"/>
            </a:pPr>
            <a:r>
              <a:t>The packet must include the hiring and competency requirements applicable to direct care workers employed by the HCA or referred by the HCR.</a:t>
            </a:r>
          </a:p>
          <a:p>
            <a:pPr>
              <a:spcAft>
                <a:spcPts val="800"/>
              </a:spcAft>
              <a:defRPr sz="1720"/>
            </a:pPr>
            <a:r>
              <a:t>This is a consumer-information requirement in addition to the agency's separate worker-qualification obligations.</a:t>
            </a:r>
          </a:p>
        </p:txBody>
      </p:sp>
      <p:sp>
        <p:nvSpPr>
          <p:cNvPr id="4" name="TextBox 3"/>
          <p:cNvSpPr txBox="1"/>
          <p:nvPr/>
        </p:nvSpPr>
        <p:spPr>
          <a:xfrm>
            <a:off x="713232" y="5897880"/>
            <a:ext cx="10789920" cy="384048"/>
          </a:xfrm>
          <a:prstGeom prst="rect">
            <a:avLst/>
          </a:prstGeom>
          <a:noFill/>
        </p:spPr>
        <p:txBody>
          <a:bodyPr wrap="square">
            <a:spAutoFit/>
          </a:bodyPr>
          <a:lstStyle/>
          <a:p>
            <a:pPr>
              <a:defRPr sz="800" b="0">
                <a:solidFill>
                  <a:srgbClr val="666666"/>
                </a:solidFill>
              </a:defRPr>
            </a:pPr>
            <a:r>
              <a:t>Source: 28 Pa. Code § 611.57(c)(6)</a:t>
            </a:r>
          </a:p>
        </p:txBody>
      </p:sp>
      <p:sp>
        <p:nvSpPr>
          <p:cNvPr id="5" name="Rectangle 4"/>
          <p:cNvSpPr/>
          <p:nvPr/>
        </p:nvSpPr>
        <p:spPr>
          <a:xfrm>
            <a:off x="0" y="6510528"/>
            <a:ext cx="12191695" cy="347472"/>
          </a:xfrm>
          <a:prstGeom prst="rect">
            <a:avLst/>
          </a:prstGeom>
          <a:solidFill>
            <a:srgbClr val="0B3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11480" y="6547104"/>
            <a:ext cx="11247120" cy="182880"/>
          </a:xfrm>
          <a:prstGeom prst="rect">
            <a:avLst/>
          </a:prstGeom>
          <a:noFill/>
        </p:spPr>
        <p:txBody>
          <a:bodyPr wrap="square">
            <a:spAutoFit/>
          </a:bodyPr>
          <a:lstStyle/>
          <a:p>
            <a:pPr>
              <a:defRPr sz="800" b="0">
                <a:solidFill>
                  <a:srgbClr val="FFFFFF"/>
                </a:solidFill>
              </a:defRPr>
            </a:pPr>
            <a:r>
              <a:t>HOME CARE COUNCIL OF PA - MEMBER RESOURCE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47472"/>
            <a:ext cx="10972800" cy="658368"/>
          </a:xfrm>
          <a:prstGeom prst="rect">
            <a:avLst/>
          </a:prstGeom>
          <a:noFill/>
        </p:spPr>
        <p:txBody>
          <a:bodyPr wrap="square">
            <a:spAutoFit/>
          </a:bodyPr>
          <a:lstStyle/>
          <a:p>
            <a:pPr>
              <a:defRPr sz="2600" b="1">
                <a:solidFill>
                  <a:srgbClr val="0B365D"/>
                </a:solidFill>
              </a:defRPr>
            </a:pPr>
            <a:r>
              <a:t>Required Worker-Status Disclosure</a:t>
            </a:r>
          </a:p>
        </p:txBody>
      </p:sp>
      <p:sp>
        <p:nvSpPr>
          <p:cNvPr id="3" name="TextBox 2"/>
          <p:cNvSpPr txBox="1"/>
          <p:nvPr/>
        </p:nvSpPr>
        <p:spPr>
          <a:xfrm>
            <a:off x="777240" y="1234440"/>
            <a:ext cx="10698480" cy="4526280"/>
          </a:xfrm>
          <a:prstGeom prst="rect">
            <a:avLst/>
          </a:prstGeom>
          <a:noFill/>
        </p:spPr>
        <p:txBody>
          <a:bodyPr wrap="square">
            <a:spAutoFit/>
          </a:bodyPr>
          <a:lstStyle/>
          <a:p>
            <a:pPr>
              <a:spcAft>
                <a:spcPts val="800"/>
              </a:spcAft>
              <a:defRPr sz="1720"/>
            </a:pPr>
            <a:r>
              <a:t>The packet must include a disclosure, in the Department-published format, addressing employee versus independent-contractor status and resulting tax, insurance, and other responsibilities.</a:t>
            </a:r>
          </a:p>
          <a:p>
            <a:pPr>
              <a:spcAft>
                <a:spcPts val="800"/>
              </a:spcAft>
              <a:defRPr sz="1720"/>
            </a:pPr>
            <a:r>
              <a:t>The original Consumer Notice of Direct Care Worker Status was published at 40 Pa.B. 757 on February 6, 2010.</a:t>
            </a:r>
          </a:p>
          <a:p>
            <a:pPr>
              <a:spcAft>
                <a:spcPts val="800"/>
              </a:spcAft>
              <a:defRPr sz="1720"/>
            </a:pPr>
            <a:r>
              <a:t>The Department later issued a correction notice stating that the originally published form contained errors and directing users to the corrected version.</a:t>
            </a:r>
          </a:p>
          <a:p>
            <a:pPr>
              <a:spcAft>
                <a:spcPts val="800"/>
              </a:spcAft>
              <a:defRPr sz="1720"/>
            </a:pPr>
            <a:r>
              <a:t>Therefore, agencies should use the current Department-provided Direct Care Worker Status Form rather than reproducing the original 2010 Bulletin form from this Council training.</a:t>
            </a:r>
          </a:p>
        </p:txBody>
      </p:sp>
      <p:sp>
        <p:nvSpPr>
          <p:cNvPr id="4" name="TextBox 3"/>
          <p:cNvSpPr txBox="1"/>
          <p:nvPr/>
        </p:nvSpPr>
        <p:spPr>
          <a:xfrm>
            <a:off x="713232" y="5897880"/>
            <a:ext cx="10789920" cy="384048"/>
          </a:xfrm>
          <a:prstGeom prst="rect">
            <a:avLst/>
          </a:prstGeom>
          <a:noFill/>
        </p:spPr>
        <p:txBody>
          <a:bodyPr wrap="square">
            <a:spAutoFit/>
          </a:bodyPr>
          <a:lstStyle/>
          <a:p>
            <a:pPr>
              <a:defRPr sz="800" b="0">
                <a:solidFill>
                  <a:srgbClr val="666666"/>
                </a:solidFill>
              </a:defRPr>
            </a:pPr>
            <a:r>
              <a:t>Source: 28 Pa. Code § 611.57(c)(7); 40 Pa.B. 757; PA Bulletin correction notice, March 6, 2010; current PA DOH Home Care page</a:t>
            </a:r>
          </a:p>
        </p:txBody>
      </p:sp>
      <p:sp>
        <p:nvSpPr>
          <p:cNvPr id="5" name="Rectangle 4"/>
          <p:cNvSpPr/>
          <p:nvPr/>
        </p:nvSpPr>
        <p:spPr>
          <a:xfrm>
            <a:off x="0" y="6510528"/>
            <a:ext cx="12191695" cy="347472"/>
          </a:xfrm>
          <a:prstGeom prst="rect">
            <a:avLst/>
          </a:prstGeom>
          <a:solidFill>
            <a:srgbClr val="0B3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11480" y="6547104"/>
            <a:ext cx="11247120" cy="182880"/>
          </a:xfrm>
          <a:prstGeom prst="rect">
            <a:avLst/>
          </a:prstGeom>
          <a:noFill/>
        </p:spPr>
        <p:txBody>
          <a:bodyPr wrap="square">
            <a:spAutoFit/>
          </a:bodyPr>
          <a:lstStyle/>
          <a:p>
            <a:pPr>
              <a:defRPr sz="800" b="0">
                <a:solidFill>
                  <a:srgbClr val="FFFFFF"/>
                </a:solidFill>
              </a:defRPr>
            </a:pPr>
            <a:r>
              <a:t>HOME CARE COUNCIL OF PA - MEMBER RESOURCE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47472"/>
            <a:ext cx="10972800" cy="658368"/>
          </a:xfrm>
          <a:prstGeom prst="rect">
            <a:avLst/>
          </a:prstGeom>
          <a:noFill/>
        </p:spPr>
        <p:txBody>
          <a:bodyPr wrap="square">
            <a:spAutoFit/>
          </a:bodyPr>
          <a:lstStyle/>
          <a:p>
            <a:pPr>
              <a:defRPr sz="2600" b="1">
                <a:solidFill>
                  <a:srgbClr val="0B365D"/>
                </a:solidFill>
              </a:defRPr>
            </a:pPr>
            <a:r>
              <a:t>Documentation of Compliance</a:t>
            </a:r>
          </a:p>
        </p:txBody>
      </p:sp>
      <p:sp>
        <p:nvSpPr>
          <p:cNvPr id="3" name="TextBox 2"/>
          <p:cNvSpPr txBox="1"/>
          <p:nvPr/>
        </p:nvSpPr>
        <p:spPr>
          <a:xfrm>
            <a:off x="777240" y="1234440"/>
            <a:ext cx="10698480" cy="4526280"/>
          </a:xfrm>
          <a:prstGeom prst="rect">
            <a:avLst/>
          </a:prstGeom>
          <a:noFill/>
        </p:spPr>
        <p:txBody>
          <a:bodyPr wrap="square">
            <a:spAutoFit/>
          </a:bodyPr>
          <a:lstStyle/>
          <a:p>
            <a:pPr>
              <a:spcAft>
                <a:spcPts val="800"/>
              </a:spcAft>
              <a:defRPr sz="1720"/>
            </a:pPr>
            <a:r>
              <a:t>The HCA/HCR must maintain documentation on file demonstrating compliance with § 611.57.</a:t>
            </a:r>
          </a:p>
          <a:p>
            <a:pPr>
              <a:spcAft>
                <a:spcPts val="800"/>
              </a:spcAft>
              <a:defRPr sz="1720"/>
            </a:pPr>
            <a:r>
              <a:t>The documentation must be available for Department inspection.</a:t>
            </a:r>
          </a:p>
          <a:p>
            <a:pPr>
              <a:spcAft>
                <a:spcPts val="800"/>
              </a:spcAft>
              <a:defRPr sz="1720"/>
            </a:pPr>
            <a:r>
              <a:t>Leadership should be able to demonstrate what required information was provided, to whom, and when.</a:t>
            </a:r>
          </a:p>
        </p:txBody>
      </p:sp>
      <p:sp>
        <p:nvSpPr>
          <p:cNvPr id="4" name="TextBox 3"/>
          <p:cNvSpPr txBox="1"/>
          <p:nvPr/>
        </p:nvSpPr>
        <p:spPr>
          <a:xfrm>
            <a:off x="713232" y="5897880"/>
            <a:ext cx="10789920" cy="384048"/>
          </a:xfrm>
          <a:prstGeom prst="rect">
            <a:avLst/>
          </a:prstGeom>
          <a:noFill/>
        </p:spPr>
        <p:txBody>
          <a:bodyPr wrap="square">
            <a:spAutoFit/>
          </a:bodyPr>
          <a:lstStyle/>
          <a:p>
            <a:pPr>
              <a:defRPr sz="800" b="0">
                <a:solidFill>
                  <a:srgbClr val="666666"/>
                </a:solidFill>
              </a:defRPr>
            </a:pPr>
            <a:r>
              <a:t>Source: 28 Pa. Code § 611.57(d)</a:t>
            </a:r>
          </a:p>
        </p:txBody>
      </p:sp>
      <p:sp>
        <p:nvSpPr>
          <p:cNvPr id="5" name="Rectangle 4"/>
          <p:cNvSpPr/>
          <p:nvPr/>
        </p:nvSpPr>
        <p:spPr>
          <a:xfrm>
            <a:off x="0" y="6510528"/>
            <a:ext cx="12191695" cy="347472"/>
          </a:xfrm>
          <a:prstGeom prst="rect">
            <a:avLst/>
          </a:prstGeom>
          <a:solidFill>
            <a:srgbClr val="0B3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11480" y="6547104"/>
            <a:ext cx="11247120" cy="182880"/>
          </a:xfrm>
          <a:prstGeom prst="rect">
            <a:avLst/>
          </a:prstGeom>
          <a:noFill/>
        </p:spPr>
        <p:txBody>
          <a:bodyPr wrap="square">
            <a:spAutoFit/>
          </a:bodyPr>
          <a:lstStyle/>
          <a:p>
            <a:pPr>
              <a:defRPr sz="800" b="0">
                <a:solidFill>
                  <a:srgbClr val="FFFFFF"/>
                </a:solidFill>
              </a:defRPr>
            </a:pPr>
            <a:r>
              <a:t>HOME CARE COUNCIL OF PA - MEMBER RESOURCE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47472"/>
            <a:ext cx="10972800" cy="658368"/>
          </a:xfrm>
          <a:prstGeom prst="rect">
            <a:avLst/>
          </a:prstGeom>
          <a:noFill/>
        </p:spPr>
        <p:txBody>
          <a:bodyPr wrap="square">
            <a:spAutoFit/>
          </a:bodyPr>
          <a:lstStyle/>
          <a:p>
            <a:pPr>
              <a:defRPr sz="2600" b="1">
                <a:solidFill>
                  <a:srgbClr val="0B365D"/>
                </a:solidFill>
              </a:defRPr>
            </a:pPr>
            <a:r>
              <a:t>Council Best Practice: Leadership Review</a:t>
            </a:r>
          </a:p>
        </p:txBody>
      </p:sp>
      <p:sp>
        <p:nvSpPr>
          <p:cNvPr id="3" name="TextBox 2"/>
          <p:cNvSpPr txBox="1"/>
          <p:nvPr/>
        </p:nvSpPr>
        <p:spPr>
          <a:xfrm>
            <a:off x="777240" y="1234440"/>
            <a:ext cx="10698480" cy="4526280"/>
          </a:xfrm>
          <a:prstGeom prst="rect">
            <a:avLst/>
          </a:prstGeom>
          <a:noFill/>
        </p:spPr>
        <p:txBody>
          <a:bodyPr wrap="square">
            <a:spAutoFit/>
          </a:bodyPr>
          <a:lstStyle/>
          <a:p>
            <a:pPr>
              <a:spcAft>
                <a:spcPts val="800"/>
              </a:spcAft>
              <a:defRPr sz="1720"/>
            </a:pPr>
            <a:r>
              <a:t>This is Council guidance, not a separate Chapter 611 mandate.</a:t>
            </a:r>
          </a:p>
          <a:p>
            <a:pPr>
              <a:spcAft>
                <a:spcPts val="800"/>
              </a:spcAft>
              <a:defRPr sz="1720"/>
            </a:pPr>
            <a:r>
              <a:t>Periodically sample consumer records for evidence of consumer rights, required notices, pre-service information, and documentation.</a:t>
            </a:r>
          </a:p>
          <a:p>
            <a:pPr>
              <a:spcAft>
                <a:spcPts val="800"/>
              </a:spcAft>
              <a:defRPr sz="1720"/>
            </a:pPr>
            <a:r>
              <a:t>Pay attention to timing: § 611.57(c) requires the information packet before commencement of services.</a:t>
            </a:r>
          </a:p>
          <a:p>
            <a:pPr>
              <a:spcAft>
                <a:spcPts val="800"/>
              </a:spcAft>
              <a:defRPr sz="1720"/>
            </a:pPr>
            <a:r>
              <a:t>Verify current DOH contact information and the applicable local AAA Ombudsman contact when reviewing consumer-facing materials.</a:t>
            </a:r>
          </a:p>
          <a:p>
            <a:pPr>
              <a:spcAft>
                <a:spcPts val="800"/>
              </a:spcAft>
              <a:defRPr sz="1720"/>
            </a:pPr>
            <a:r>
              <a:t>Use agency-specific operational forms, agreements, policies, and admission systems for implementation; those documents are intentionally outside this Council training.</a:t>
            </a:r>
          </a:p>
        </p:txBody>
      </p:sp>
      <p:sp>
        <p:nvSpPr>
          <p:cNvPr id="4" name="TextBox 3"/>
          <p:cNvSpPr txBox="1"/>
          <p:nvPr/>
        </p:nvSpPr>
        <p:spPr>
          <a:xfrm>
            <a:off x="713232" y="5897880"/>
            <a:ext cx="10789920" cy="384048"/>
          </a:xfrm>
          <a:prstGeom prst="rect">
            <a:avLst/>
          </a:prstGeom>
          <a:noFill/>
        </p:spPr>
        <p:txBody>
          <a:bodyPr wrap="square">
            <a:spAutoFit/>
          </a:bodyPr>
          <a:lstStyle/>
          <a:p>
            <a:pPr>
              <a:defRPr sz="800" b="0">
                <a:solidFill>
                  <a:srgbClr val="666666"/>
                </a:solidFill>
              </a:defRPr>
            </a:pPr>
            <a:r>
              <a:t>Source: Home Care Council of PA educational best practice; regulatory checkpoints from 28 Pa. Code § 611.57</a:t>
            </a:r>
          </a:p>
        </p:txBody>
      </p:sp>
      <p:sp>
        <p:nvSpPr>
          <p:cNvPr id="5" name="Rectangle 4"/>
          <p:cNvSpPr/>
          <p:nvPr/>
        </p:nvSpPr>
        <p:spPr>
          <a:xfrm>
            <a:off x="0" y="6510528"/>
            <a:ext cx="12191695" cy="347472"/>
          </a:xfrm>
          <a:prstGeom prst="rect">
            <a:avLst/>
          </a:prstGeom>
          <a:solidFill>
            <a:srgbClr val="0B3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11480" y="6547104"/>
            <a:ext cx="11247120" cy="182880"/>
          </a:xfrm>
          <a:prstGeom prst="rect">
            <a:avLst/>
          </a:prstGeom>
          <a:noFill/>
        </p:spPr>
        <p:txBody>
          <a:bodyPr wrap="square">
            <a:spAutoFit/>
          </a:bodyPr>
          <a:lstStyle/>
          <a:p>
            <a:pPr>
              <a:defRPr sz="800" b="0">
                <a:solidFill>
                  <a:srgbClr val="FFFFFF"/>
                </a:solidFill>
              </a:defRPr>
            </a:pPr>
            <a:r>
              <a:t>HOME CARE COUNCIL OF PA - MEMBER RESOURCE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47472"/>
            <a:ext cx="10972800" cy="658368"/>
          </a:xfrm>
          <a:prstGeom prst="rect">
            <a:avLst/>
          </a:prstGeom>
          <a:noFill/>
        </p:spPr>
        <p:txBody>
          <a:bodyPr wrap="square">
            <a:spAutoFit/>
          </a:bodyPr>
          <a:lstStyle/>
          <a:p>
            <a:pPr>
              <a:defRPr sz="2600" b="1">
                <a:solidFill>
                  <a:srgbClr val="0B365D"/>
                </a:solidFill>
              </a:defRPr>
            </a:pPr>
            <a:r>
              <a:t>Leadership Questions</a:t>
            </a:r>
          </a:p>
        </p:txBody>
      </p:sp>
      <p:sp>
        <p:nvSpPr>
          <p:cNvPr id="3" name="TextBox 2"/>
          <p:cNvSpPr txBox="1"/>
          <p:nvPr/>
        </p:nvSpPr>
        <p:spPr>
          <a:xfrm>
            <a:off x="777240" y="1234440"/>
            <a:ext cx="10698480" cy="4526280"/>
          </a:xfrm>
          <a:prstGeom prst="rect">
            <a:avLst/>
          </a:prstGeom>
          <a:noFill/>
        </p:spPr>
        <p:txBody>
          <a:bodyPr wrap="square">
            <a:spAutoFit/>
          </a:bodyPr>
          <a:lstStyle/>
          <a:p>
            <a:pPr>
              <a:spcAft>
                <a:spcPts val="800"/>
              </a:spcAft>
              <a:defRPr sz="1720"/>
            </a:pPr>
            <a:r>
              <a:t>Can we demonstrate consumer participation in service planning?</a:t>
            </a:r>
          </a:p>
          <a:p>
            <a:pPr>
              <a:spcAft>
                <a:spcPts val="800"/>
              </a:spcAft>
              <a:defRPr sz="1720"/>
            </a:pPr>
            <a:r>
              <a:t>If services were terminated, can we demonstrate compliant written notice and the basis for any shortened notice?</a:t>
            </a:r>
          </a:p>
          <a:p>
            <a:pPr>
              <a:spcAft>
                <a:spcPts val="800"/>
              </a:spcAft>
              <a:defRPr sz="1720"/>
            </a:pPr>
            <a:r>
              <a:t>Was the required information packet provided before services began?</a:t>
            </a:r>
          </a:p>
          <a:p>
            <a:pPr>
              <a:spcAft>
                <a:spcPts val="800"/>
              </a:spcAft>
              <a:defRPr sz="1720"/>
            </a:pPr>
            <a:r>
              <a:t>Does it contain services, DCW identity, hours, costs, Department contact information, complaint hotline information, local AAA Ombudsman contact, competency information, and the required worker-status disclosure?</a:t>
            </a:r>
          </a:p>
          <a:p>
            <a:pPr>
              <a:spcAft>
                <a:spcPts val="800"/>
              </a:spcAft>
              <a:defRPr sz="1720"/>
            </a:pPr>
            <a:r>
              <a:t>Are current official contact details verified before they are placed in consumer-facing materials?</a:t>
            </a:r>
          </a:p>
          <a:p>
            <a:pPr>
              <a:spcAft>
                <a:spcPts val="800"/>
              </a:spcAft>
              <a:defRPr sz="1720"/>
            </a:pPr>
            <a:r>
              <a:t>Can the agency retrieve documentation of compliance promptly for DOH?</a:t>
            </a:r>
          </a:p>
        </p:txBody>
      </p:sp>
      <p:sp>
        <p:nvSpPr>
          <p:cNvPr id="4" name="TextBox 3"/>
          <p:cNvSpPr txBox="1"/>
          <p:nvPr/>
        </p:nvSpPr>
        <p:spPr>
          <a:xfrm>
            <a:off x="713232" y="5897880"/>
            <a:ext cx="10789920" cy="384048"/>
          </a:xfrm>
          <a:prstGeom prst="rect">
            <a:avLst/>
          </a:prstGeom>
          <a:noFill/>
        </p:spPr>
        <p:txBody>
          <a:bodyPr wrap="square">
            <a:spAutoFit/>
          </a:bodyPr>
          <a:lstStyle/>
          <a:p>
            <a:pPr>
              <a:defRPr sz="800" b="0">
                <a:solidFill>
                  <a:srgbClr val="666666"/>
                </a:solidFill>
              </a:defRPr>
            </a:pPr>
            <a:r>
              <a:t>Source: 28 Pa. Code § 611.57; Council educational framing</a:t>
            </a:r>
          </a:p>
        </p:txBody>
      </p:sp>
      <p:sp>
        <p:nvSpPr>
          <p:cNvPr id="5" name="Rectangle 4"/>
          <p:cNvSpPr/>
          <p:nvPr/>
        </p:nvSpPr>
        <p:spPr>
          <a:xfrm>
            <a:off x="0" y="6510528"/>
            <a:ext cx="12191695" cy="347472"/>
          </a:xfrm>
          <a:prstGeom prst="rect">
            <a:avLst/>
          </a:prstGeom>
          <a:solidFill>
            <a:srgbClr val="0B3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11480" y="6547104"/>
            <a:ext cx="11247120" cy="182880"/>
          </a:xfrm>
          <a:prstGeom prst="rect">
            <a:avLst/>
          </a:prstGeom>
          <a:noFill/>
        </p:spPr>
        <p:txBody>
          <a:bodyPr wrap="square">
            <a:spAutoFit/>
          </a:bodyPr>
          <a:lstStyle/>
          <a:p>
            <a:pPr>
              <a:defRPr sz="800" b="0">
                <a:solidFill>
                  <a:srgbClr val="FFFFFF"/>
                </a:solidFill>
              </a:defRPr>
            </a:pPr>
            <a:r>
              <a:t>HOME CARE COUNCIL OF PA - MEMBER RESOURCE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47472"/>
            <a:ext cx="10972800" cy="658368"/>
          </a:xfrm>
          <a:prstGeom prst="rect">
            <a:avLst/>
          </a:prstGeom>
          <a:noFill/>
        </p:spPr>
        <p:txBody>
          <a:bodyPr wrap="square">
            <a:spAutoFit/>
          </a:bodyPr>
          <a:lstStyle/>
          <a:p>
            <a:pPr>
              <a:defRPr sz="2600" b="1">
                <a:solidFill>
                  <a:srgbClr val="0B365D"/>
                </a:solidFill>
              </a:defRPr>
            </a:pPr>
            <a:r>
              <a:t>Official Sources &amp; Scope</a:t>
            </a:r>
          </a:p>
        </p:txBody>
      </p:sp>
      <p:sp>
        <p:nvSpPr>
          <p:cNvPr id="3" name="TextBox 2"/>
          <p:cNvSpPr txBox="1"/>
          <p:nvPr/>
        </p:nvSpPr>
        <p:spPr>
          <a:xfrm>
            <a:off x="777240" y="1234440"/>
            <a:ext cx="10698480" cy="4526280"/>
          </a:xfrm>
          <a:prstGeom prst="rect">
            <a:avLst/>
          </a:prstGeom>
          <a:noFill/>
        </p:spPr>
        <p:txBody>
          <a:bodyPr wrap="square">
            <a:spAutoFit/>
          </a:bodyPr>
          <a:lstStyle/>
          <a:p>
            <a:pPr>
              <a:spcAft>
                <a:spcPts val="800"/>
              </a:spcAft>
              <a:defRPr sz="1720"/>
            </a:pPr>
            <a:r>
              <a:t>28 Pa. Code § 611.57 - Consumer protections.</a:t>
            </a:r>
          </a:p>
          <a:p>
            <a:pPr>
              <a:spcAft>
                <a:spcPts val="800"/>
              </a:spcAft>
              <a:defRPr sz="1720"/>
            </a:pPr>
            <a:r>
              <a:t>Pennsylvania Department of Health - Home Care Regulations and Home Care Agencies and Registries pages.</a:t>
            </a:r>
          </a:p>
          <a:p>
            <a:pPr>
              <a:spcAft>
                <a:spcPts val="800"/>
              </a:spcAft>
              <a:defRPr sz="1720"/>
            </a:pPr>
            <a:r>
              <a:t>Pennsylvania Bulletin 40 Pa.B. 757 - original Consumer Notice of Direct Care Worker Status.</a:t>
            </a:r>
          </a:p>
          <a:p>
            <a:pPr>
              <a:spcAft>
                <a:spcPts val="800"/>
              </a:spcAft>
              <a:defRPr sz="1720"/>
            </a:pPr>
            <a:r>
              <a:t>Pennsylvania Bulletin, March 6, 2010 - Department correction notice concerning errors in the originally published form.</a:t>
            </a:r>
          </a:p>
          <a:p>
            <a:pPr>
              <a:spcAft>
                <a:spcPts val="800"/>
              </a:spcAft>
              <a:defRPr sz="1720"/>
            </a:pPr>
            <a:r>
              <a:t>Current PA DOH HCA/HCR survey findings were reviewed to identify the hotline-number inconsistency.</a:t>
            </a:r>
          </a:p>
          <a:p>
            <a:pPr>
              <a:spcAft>
                <a:spcPts val="800"/>
              </a:spcAft>
              <a:defRPr sz="1720"/>
            </a:pPr>
            <a:r>
              <a:t>This training is educational and does not replace official Department direction, legal advice, or applicable payer/program requirements.</a:t>
            </a:r>
          </a:p>
        </p:txBody>
      </p:sp>
      <p:sp>
        <p:nvSpPr>
          <p:cNvPr id="4" name="TextBox 3"/>
          <p:cNvSpPr txBox="1"/>
          <p:nvPr/>
        </p:nvSpPr>
        <p:spPr>
          <a:xfrm>
            <a:off x="713232" y="5897880"/>
            <a:ext cx="10789920" cy="384048"/>
          </a:xfrm>
          <a:prstGeom prst="rect">
            <a:avLst/>
          </a:prstGeom>
          <a:noFill/>
        </p:spPr>
        <p:txBody>
          <a:bodyPr wrap="square">
            <a:spAutoFit/>
          </a:bodyPr>
          <a:lstStyle/>
          <a:p>
            <a:pPr>
              <a:defRPr sz="800" b="0">
                <a:solidFill>
                  <a:srgbClr val="666666"/>
                </a:solidFill>
              </a:defRPr>
            </a:pPr>
            <a:r>
              <a:t>Source: Official Commonwealth of Pennsylvania sources</a:t>
            </a:r>
          </a:p>
        </p:txBody>
      </p:sp>
      <p:sp>
        <p:nvSpPr>
          <p:cNvPr id="5" name="Rectangle 4"/>
          <p:cNvSpPr/>
          <p:nvPr/>
        </p:nvSpPr>
        <p:spPr>
          <a:xfrm>
            <a:off x="0" y="6510528"/>
            <a:ext cx="12191695" cy="347472"/>
          </a:xfrm>
          <a:prstGeom prst="rect">
            <a:avLst/>
          </a:prstGeom>
          <a:solidFill>
            <a:srgbClr val="0B3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11480" y="6547104"/>
            <a:ext cx="11247120" cy="182880"/>
          </a:xfrm>
          <a:prstGeom prst="rect">
            <a:avLst/>
          </a:prstGeom>
          <a:noFill/>
        </p:spPr>
        <p:txBody>
          <a:bodyPr wrap="square">
            <a:spAutoFit/>
          </a:bodyPr>
          <a:lstStyle/>
          <a:p>
            <a:pPr>
              <a:defRPr sz="800" b="0">
                <a:solidFill>
                  <a:srgbClr val="FFFFFF"/>
                </a:solidFill>
              </a:defRPr>
            </a:pPr>
            <a:r>
              <a:t>HOME CARE COUNCIL OF PA - MEMBER RESOURCE   |   12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1245</Words>
  <Application>Microsoft Office PowerPoint</Application>
  <PresentationFormat>Widescreen</PresentationFormat>
  <Paragraphs>81</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RACHEL PARKER</dc:creator>
  <cp:keywords/>
  <dc:description>generated using python-pptx</dc:description>
  <cp:lastModifiedBy>RACHEL PARKER</cp:lastModifiedBy>
  <cp:revision>1</cp:revision>
  <dcterms:created xsi:type="dcterms:W3CDTF">2013-01-27T09:14:16Z</dcterms:created>
  <dcterms:modified xsi:type="dcterms:W3CDTF">2026-09-29T23:50:14Z</dcterms:modified>
  <cp:category/>
</cp:coreProperties>
</file>