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Pennsylvania Home Care Survey Readiness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987552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 b="0">
                <a:solidFill>
                  <a:srgbClr val="1A1A1A"/>
                </a:solidFill>
              </a:defRPr>
            </a:pPr>
            <a:r>
              <a:t>Current-source review: September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5087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For Pennsylvania-licensed Home Care Agencies (HCAs)</a:t>
            </a:r>
          </a:p>
          <a:p>
            <a:pPr>
              <a:spcAft>
                <a:spcPts val="900"/>
              </a:spcAft>
              <a:defRPr sz="1800"/>
            </a:pPr>
            <a:r>
              <a:t>Regulatory requirements + clearly identified Council best practices</a:t>
            </a:r>
          </a:p>
          <a:p>
            <a:pPr>
              <a:spcAft>
                <a:spcPts val="900"/>
              </a:spcAft>
              <a:defRPr sz="1800"/>
            </a:pPr>
            <a:r>
              <a:t>Home Care Council of PA - Member Learning &amp; Training Resource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Chs. 51 &amp; 611; PA Department of Health HCA/HCR survey guidance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Survey Framework: What Is Required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Chapter 611 applies to Pennsylvania Home Care Agencies and Home Care Registries; Chapter 51 also applies to entities licensed under Chapter 611.</a:t>
            </a:r>
          </a:p>
          <a:p>
            <a:pPr>
              <a:spcAft>
                <a:spcPts val="900"/>
              </a:spcAft>
              <a:defRPr sz="1800"/>
            </a:pPr>
            <a:r>
              <a:t>The Department conducts an inspection before issuing an initial license or a license renewal.</a:t>
            </a:r>
          </a:p>
          <a:p>
            <a:pPr>
              <a:spcAft>
                <a:spcPts val="900"/>
              </a:spcAft>
              <a:defRPr sz="1800"/>
            </a:pPr>
            <a:r>
              <a:t>DOH describes HCA/HCR inspections as surveys and states that they are conducted to determine compliance with State regulations.</a:t>
            </a:r>
          </a:p>
          <a:p>
            <a:pPr>
              <a:spcAft>
                <a:spcPts val="900"/>
              </a:spcAft>
              <a:defRPr sz="1800"/>
            </a:pPr>
            <a:r>
              <a:t>DOH's public inspection-results page identifies licensure, follow-up visits, and complaint investigations as survey reasons.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§§ 611.2(a), 611.4(b); PA DOH HCA/HCR Understanding Survey Results and Inspection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Survey Timing &amp; Format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DOH's HCA/HCR survey guidance states that inspections are conducted every 12 months based on State regulations.</a:t>
            </a:r>
          </a:p>
          <a:p>
            <a:pPr>
              <a:spcAft>
                <a:spcPts val="900"/>
              </a:spcAft>
              <a:defRPr sz="1800"/>
            </a:pPr>
            <a:r>
              <a:t>Inspections may be on-site or off-site.</a:t>
            </a:r>
          </a:p>
          <a:p>
            <a:pPr>
              <a:spcAft>
                <a:spcPts val="900"/>
              </a:spcAft>
              <a:defRPr sz="1800"/>
            </a:pPr>
            <a:r>
              <a:t>Surveys may or may not be announced in advance and may cover a period of days.</a:t>
            </a:r>
          </a:p>
          <a:p>
            <a:pPr>
              <a:spcAft>
                <a:spcPts val="900"/>
              </a:spcAft>
              <a:defRPr sz="1800"/>
            </a:pPr>
            <a:r>
              <a:t>Agencies with a history of serious problems, or when complaints are received, may be inspected more frequently.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PA DOH, Home Care Agency/Home Care Registry Survey - Understanding Survey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Personnel / Direct Care Worker Files: Regulatory Focus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Before hiring or rostering a direct care worker, § 611.51 requires specified prerequisites, including references and applicable background-clearance documentation. Note: § 611.51(a)(1) is expressly marked as partially abrogated by Act 96 of 2024.</a:t>
            </a:r>
          </a:p>
          <a:p>
            <a:pPr>
              <a:spcAft>
                <a:spcPts val="900"/>
              </a:spcAft>
              <a:defRPr sz="1800"/>
            </a:pPr>
            <a:r>
              <a:t>§ 611.52 governs criminal background checks.</a:t>
            </a:r>
          </a:p>
          <a:p>
            <a:pPr>
              <a:spcAft>
                <a:spcPts val="900"/>
              </a:spcAft>
              <a:defRPr sz="1800"/>
            </a:pPr>
            <a:r>
              <a:t>§ 611.53 governs ChildLine verification when applicable.</a:t>
            </a:r>
          </a:p>
          <a:p>
            <a:pPr>
              <a:spcAft>
                <a:spcPts val="900"/>
              </a:spcAft>
              <a:defRPr sz="1800"/>
            </a:pPr>
            <a:r>
              <a:t>§ 611.56 requires TB screening documentation for direct care workers and other office staff or contractors with direct consumer contact, with updates at least every 12 months.</a:t>
            </a:r>
          </a:p>
          <a:p>
            <a:pPr>
              <a:spcAft>
                <a:spcPts val="900"/>
              </a:spcAft>
              <a:defRPr sz="1800"/>
            </a:pPr>
            <a:r>
              <a:t>Applicable documentation must be maintained in the individual's file.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§§ 611.51-.56; current Pennsylvania Code notes concerning Act 96 of 2024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Direct Care Worker Competency: Regulatory Requirements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Before assignment or referral to a consumer, the agency/registry must ensure the direct care worker satisfies one of the competency pathways in § 611.55(a).</a:t>
            </a:r>
          </a:p>
          <a:p>
            <a:pPr>
              <a:spcAft>
                <a:spcPts val="900"/>
              </a:spcAft>
              <a:defRPr sz="1800"/>
            </a:pPr>
            <a:r>
              <a:t>Agency-developed competency examinations/training must address the subjects in § 611.55(b), plus § 611.55(c) subjects when the worker will provide personal care.</a:t>
            </a:r>
          </a:p>
          <a:p>
            <a:pPr>
              <a:spcAft>
                <a:spcPts val="900"/>
              </a:spcAft>
              <a:defRPr sz="1800"/>
            </a:pPr>
            <a:r>
              <a:t>Documentation of satisfactory completion must be in the direct care worker's file.</a:t>
            </a:r>
          </a:p>
          <a:p>
            <a:pPr>
              <a:spcAft>
                <a:spcPts val="900"/>
              </a:spcAft>
              <a:defRPr sz="1800"/>
            </a:pPr>
            <a:r>
              <a:t>The agency/registry must document review of the worker's competency through an allowed method.</a:t>
            </a:r>
          </a:p>
          <a:p>
            <a:pPr>
              <a:spcAft>
                <a:spcPts val="900"/>
              </a:spcAft>
              <a:defRPr sz="1800"/>
            </a:pPr>
            <a:r>
              <a:t>Competency review must occur at least once per year after initial competency is established, and more frequently when the condition in § 611.55(e) applies.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§ 611.55(a)-(e)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Consumer Information: Regulatory Requirements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Before services begin, § 611.57(c) requires an easily read and understood information packet for the consumer, legal representative, or responsible family member.</a:t>
            </a:r>
          </a:p>
          <a:p>
            <a:pPr>
              <a:spcAft>
                <a:spcPts val="900"/>
              </a:spcAft>
              <a:defRPr sz="1800"/>
            </a:pPr>
            <a:r>
              <a:t>Required items include services to be provided and DCW identity; service hours; fees and total costs; Department licensure/compliance contact information; complaint hotline and local AAA Ombudsman number; competency requirements; and the required worker-status disclosure.</a:t>
            </a:r>
          </a:p>
          <a:p>
            <a:pPr>
              <a:spcAft>
                <a:spcPts val="900"/>
              </a:spcAft>
              <a:defRPr sz="1800"/>
            </a:pPr>
            <a:r>
              <a:t>The agency/registry must maintain documentation of compliance with § 611.57 and make it available for Department inspection.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§ 611.57(c)-(d)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What Current DOH Survey Findings Show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Published 2026 HCA/HCR survey findings document citations involving § 611.55 competency requirements, including missing initial competency documentation and missing annual competency reviews.</a:t>
            </a:r>
          </a:p>
          <a:p>
            <a:pPr>
              <a:spcAft>
                <a:spcPts val="900"/>
              </a:spcAft>
              <a:defRPr sz="1800"/>
            </a:pPr>
            <a:r>
              <a:t>Published 2026 findings also document citations under § 611.57(c) for required consumer information.</a:t>
            </a:r>
          </a:p>
          <a:p>
            <a:pPr>
              <a:spcAft>
                <a:spcPts val="900"/>
              </a:spcAft>
              <a:defRPr sz="1800"/>
            </a:pPr>
            <a:r>
              <a:t>Published 2026 findings include § 611.56(b) health-screening documentation issues.</a:t>
            </a:r>
          </a:p>
          <a:p>
            <a:pPr>
              <a:spcAft>
                <a:spcPts val="900"/>
              </a:spcAft>
              <a:defRPr sz="1800"/>
            </a:pPr>
            <a:r>
              <a:t>These are verified examples, not a complete list of all possible survey deficiencies.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PA DOH public HCA/HCR inspection results, including 2026 surveys for Tyleyne's Group, Countrywide Home Care, HL Home Care Agency, and Next Generation Care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When DOH Finds Noncompliance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DOH explains that areas of noncompliance are documented as deficiency statements.</a:t>
            </a:r>
          </a:p>
          <a:p>
            <a:pPr>
              <a:spcAft>
                <a:spcPts val="900"/>
              </a:spcAft>
              <a:defRPr sz="1800"/>
            </a:pPr>
            <a:r>
              <a:t>The agency/registry's management is required to prepare a Plan of Correction describing steps to correct the cited problems and the expected correction date.</a:t>
            </a:r>
          </a:p>
          <a:p>
            <a:pPr>
              <a:spcAft>
                <a:spcPts val="900"/>
              </a:spcAft>
              <a:defRPr sz="1800"/>
            </a:pPr>
            <a:r>
              <a:t>DOH may conduct follow-up activity; consequences depend on the seriousness of deficiencies.</a:t>
            </a:r>
          </a:p>
          <a:p>
            <a:pPr>
              <a:spcAft>
                <a:spcPts val="900"/>
              </a:spcAft>
              <a:defRPr sz="1800"/>
            </a:pPr>
            <a:r>
              <a:t>DOH cautions that a survey report is a snapshot of conditions observed during the survey timeframe.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PA DOH HCA/HCR Understanding Survey Results and Inspection Results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Council Best Practice: Internal File Audit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The following is Council guidance - not a separate Chapter 611 requirement.</a:t>
            </a:r>
          </a:p>
          <a:p>
            <a:pPr>
              <a:spcAft>
                <a:spcPts val="900"/>
              </a:spcAft>
              <a:defRPr sz="1800"/>
            </a:pPr>
            <a:r>
              <a:t>Sample active direct care worker/personnel files and compare them to applicable §§ 611.51-.56 requirements.</a:t>
            </a:r>
          </a:p>
          <a:p>
            <a:pPr>
              <a:spcAft>
                <a:spcPts val="900"/>
              </a:spcAft>
              <a:defRPr sz="1800"/>
            </a:pPr>
            <a:r>
              <a:t>Sample active consumer files and verify § 611.57 documentation.</a:t>
            </a:r>
          </a:p>
          <a:p>
            <a:pPr>
              <a:spcAft>
                <a:spcPts val="900"/>
              </a:spcAft>
              <a:defRPr sz="1800"/>
            </a:pPr>
            <a:r>
              <a:t>Confirm records are retrievable, internally consistent, and supported by current agency practice.</a:t>
            </a:r>
          </a:p>
          <a:p>
            <a:pPr>
              <a:spcAft>
                <a:spcPts val="900"/>
              </a:spcAft>
              <a:defRPr sz="1800"/>
            </a:pPr>
            <a:r>
              <a:t>Document identified gaps, assign corrective responsibility, and verify completion.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Home Care Council of PA best-practice recommendation; regulatory checkpoints derived from 28 Pa. Code Chapter 611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Council Best Practice: Mock Survey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The following is Council guidance - not a DOH-mandated mock-survey requirement.</a:t>
            </a:r>
          </a:p>
          <a:p>
            <a:pPr>
              <a:spcAft>
                <a:spcPts val="900"/>
              </a:spcAft>
              <a:defRPr sz="1800"/>
            </a:pPr>
            <a:r>
              <a:t>Designate one person to request records as a surveyor might.</a:t>
            </a:r>
          </a:p>
          <a:p>
            <a:pPr>
              <a:spcAft>
                <a:spcPts val="900"/>
              </a:spcAft>
              <a:defRPr sz="1800"/>
            </a:pPr>
            <a:r>
              <a:t>Have staff retrieve requested records without advance file-by-file preparation.</a:t>
            </a:r>
          </a:p>
          <a:p>
            <a:pPr>
              <a:spcAft>
                <a:spcPts val="900"/>
              </a:spcAft>
              <a:defRPr sz="1800"/>
            </a:pPr>
            <a:r>
              <a:t>Compare written policies with actual practice and the supporting records.</a:t>
            </a:r>
          </a:p>
          <a:p>
            <a:pPr>
              <a:spcAft>
                <a:spcPts val="900"/>
              </a:spcAft>
              <a:defRPr sz="1800"/>
            </a:pPr>
            <a:r>
              <a:t>Use findings for prospective correction and staff education; do not create or alter records to misrepresent past compliance.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Home Care Council of PA best-practice recommendation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Council Best Practice: 30-Day Readiness Cycle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Week 1: Review current Chapters 51 and 611 and build an agency-specific checklist.</a:t>
            </a:r>
          </a:p>
          <a:p>
            <a:pPr>
              <a:spcAft>
                <a:spcPts val="900"/>
              </a:spcAft>
              <a:defRPr sz="1800"/>
            </a:pPr>
            <a:r>
              <a:t>Week 2: Audit applicable direct care worker/personnel files.</a:t>
            </a:r>
          </a:p>
          <a:p>
            <a:pPr>
              <a:spcAft>
                <a:spcPts val="900"/>
              </a:spcAft>
              <a:defRPr sz="1800"/>
            </a:pPr>
            <a:r>
              <a:t>Week 3: Audit consumer information and documentation.</a:t>
            </a:r>
          </a:p>
          <a:p>
            <a:pPr>
              <a:spcAft>
                <a:spcPts val="900"/>
              </a:spcAft>
              <a:defRPr sz="1800"/>
            </a:pPr>
            <a:r>
              <a:t>Week 4: Reconcile policies with practice, complete targeted education, and conduct a mock record request.</a:t>
            </a:r>
          </a:p>
          <a:p>
            <a:pPr>
              <a:spcAft>
                <a:spcPts val="900"/>
              </a:spcAft>
              <a:defRPr sz="1800"/>
            </a:pPr>
            <a:r>
              <a:t>Repeat internal reviews periodically and whenever requirements or agency processes change.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Home Care Council of PA best-practice recommendation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Regulatory requirements and Council best practices should not be confused: Chapter 611/Chapter 51 and official DOH direction control.</a:t>
            </a:r>
          </a:p>
          <a:p>
            <a:pPr>
              <a:spcAft>
                <a:spcPts val="900"/>
              </a:spcAft>
              <a:defRPr sz="1800"/>
            </a:pPr>
            <a:r>
              <a:t>For survey readiness, pay particular attention to worker-file requirements, competency documentation, health screening, consumer information, and documentation of compliance.</a:t>
            </a:r>
          </a:p>
          <a:p>
            <a:pPr>
              <a:spcAft>
                <a:spcPts val="900"/>
              </a:spcAft>
              <a:defRPr sz="1800"/>
            </a:pPr>
            <a:r>
              <a:t>Use current official sources when updating policies or preparing for survey activity.</a:t>
            </a:r>
          </a:p>
          <a:p>
            <a:pPr>
              <a:spcAft>
                <a:spcPts val="900"/>
              </a:spcAft>
              <a:defRPr sz="1800"/>
            </a:pPr>
            <a:r>
              <a:t>This training is educational and does not replace legal advice, payer/program requirements, or direction from the Pennsylvania Department of Health.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28 Pa. Code Chapters 51 and 611; PA DOH HCA/HCR survey guidance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123A5A"/>
                </a:solidFill>
              </a:defRPr>
            </a:pPr>
            <a:r>
              <a:t>Official &amp; Verification Sources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051560"/>
            <a:ext cx="10744200" cy="4251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/>
            </a:pPr>
            <a:r>
              <a:t>Pennsylvania Code: 28 Pa. Code Chapter 611 - Home Care Agencies and Home Care Registries.</a:t>
            </a:r>
          </a:p>
          <a:p>
            <a:pPr>
              <a:spcAft>
                <a:spcPts val="900"/>
              </a:spcAft>
              <a:defRPr sz="1800"/>
            </a:pPr>
            <a:r>
              <a:t>Pennsylvania Code: Chapter 51 - General Information, as made applicable by § 611.4(b).</a:t>
            </a:r>
          </a:p>
          <a:p>
            <a:pPr>
              <a:spcAft>
                <a:spcPts val="900"/>
              </a:spcAft>
              <a:defRPr sz="1800"/>
            </a:pPr>
            <a:r>
              <a:t>Pennsylvania Department of Health: Home Care Agency/Home Care Registry Survey - Understanding Survey Results.</a:t>
            </a:r>
          </a:p>
          <a:p>
            <a:pPr>
              <a:spcAft>
                <a:spcPts val="900"/>
              </a:spcAft>
              <a:defRPr sz="1800"/>
            </a:pPr>
            <a:r>
              <a:t>Pennsylvania Department of Health: HCA/HCR Inspection Results.</a:t>
            </a:r>
          </a:p>
          <a:p>
            <a:pPr>
              <a:spcAft>
                <a:spcPts val="900"/>
              </a:spcAft>
              <a:defRPr sz="1800"/>
            </a:pPr>
            <a:r>
              <a:t>Pennsylvania Department of Health: Home Care Agencies and Registries.</a:t>
            </a:r>
          </a:p>
          <a:p>
            <a:pPr>
              <a:spcAft>
                <a:spcPts val="900"/>
              </a:spcAft>
              <a:defRPr sz="1800"/>
            </a:pPr>
            <a:r>
              <a:t>Review current official sources before relying on this training for a specific compliance decision.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5925312"/>
            <a:ext cx="107899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555555"/>
                </a:solidFill>
              </a:defRPr>
            </a:pPr>
            <a:r>
              <a:t>Source: Official Commonwealth of Pennsylvania sources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510528"/>
            <a:ext cx="12191695" cy="347472"/>
          </a:xfrm>
          <a:prstGeom prst="rect">
            <a:avLst/>
          </a:prstGeom>
          <a:solidFill>
            <a:srgbClr val="123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547104"/>
            <a:ext cx="112471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800" b="0">
                <a:solidFill>
                  <a:srgbClr val="FFFFFF"/>
                </a:solidFill>
              </a:defRPr>
            </a:pPr>
            <a:r>
              <a:t>HOME CARE COUNCIL OF PA - MEMBER RESOURCE   |   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1414</Words>
  <Application>Microsoft Office PowerPoint</Application>
  <PresentationFormat>Widescreen</PresentationFormat>
  <Paragraphs>97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RACHEL PARKER</dc:creator>
  <cp:keywords/>
  <dc:description>generated using python-pptx</dc:description>
  <cp:lastModifiedBy>RACHEL PARKER</cp:lastModifiedBy>
  <cp:revision>1</cp:revision>
  <dcterms:created xsi:type="dcterms:W3CDTF">2013-01-27T09:14:16Z</dcterms:created>
  <dcterms:modified xsi:type="dcterms:W3CDTF">2026-09-28T03:09:50Z</dcterms:modified>
  <cp:category/>
</cp:coreProperties>
</file>